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4" r:id="rId2"/>
    <p:sldId id="275" r:id="rId3"/>
  </p:sldIdLst>
  <p:sldSz cx="6858000" cy="9906000" type="A4"/>
  <p:notesSz cx="7104063" cy="10234613"/>
  <p:defaultTextStyle>
    <a:defPPr>
      <a:defRPr lang="en-US"/>
    </a:defPPr>
    <a:lvl1pPr marL="0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1pPr>
    <a:lvl2pPr marL="435005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2pPr>
    <a:lvl3pPr marL="870009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3pPr>
    <a:lvl4pPr marL="1305014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4pPr>
    <a:lvl5pPr marL="1740019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5pPr>
    <a:lvl6pPr marL="2175024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6pPr>
    <a:lvl7pPr marL="2610028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7pPr>
    <a:lvl8pPr marL="3045032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8pPr>
    <a:lvl9pPr marL="3480036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167FBEA9-369F-4101-AE6B-AE82A3567402}">
          <p14:sldIdLst>
            <p14:sldId id="274"/>
            <p14:sldId id="27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VE" initials="F" lastIdx="10" clrIdx="0">
    <p:extLst/>
  </p:cmAuthor>
  <p:cmAuthor id="2" name="Laura Warin" initials="LW" lastIdx="18" clrIdx="1">
    <p:extLst/>
  </p:cmAuthor>
  <p:cmAuthor id="3" name="E.V. (Eline) Nijhof" initials="E(N" lastIdx="1" clrIdx="2"/>
  <p:cmAuthor id="4" name="Maddy" initials="M" lastIdx="7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F3F7FA"/>
    <a:srgbClr val="1F7695"/>
    <a:srgbClr val="62C6F1"/>
    <a:srgbClr val="E6E6E6"/>
    <a:srgbClr val="F4ECDE"/>
    <a:srgbClr val="F6AA39"/>
    <a:srgbClr val="EBE5DF"/>
    <a:srgbClr val="FAF8F7"/>
    <a:srgbClr val="114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3228" y="21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423" y="0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r">
              <a:defRPr sz="1200"/>
            </a:lvl1pPr>
          </a:lstStyle>
          <a:p>
            <a:fld id="{ADA4ED21-1706-4D4D-88FC-77164330CC2A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768350"/>
            <a:ext cx="26558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33" tIns="47467" rIns="94933" bIns="474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4933" tIns="47467" rIns="94933" bIns="4746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243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423" y="9721243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r">
              <a:defRPr sz="1200"/>
            </a:lvl1pPr>
          </a:lstStyle>
          <a:p>
            <a:fld id="{C049E39F-59F3-4C7F-8D13-0A9802B7D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2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1pPr>
    <a:lvl2pPr marL="435005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2pPr>
    <a:lvl3pPr marL="870009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3pPr>
    <a:lvl4pPr marL="1305014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4pPr>
    <a:lvl5pPr marL="1740019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5pPr>
    <a:lvl6pPr marL="2175024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6pPr>
    <a:lvl7pPr marL="2610028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7pPr>
    <a:lvl8pPr marL="3045032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8pPr>
    <a:lvl9pPr marL="3480036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39F-59F3-4C7F-8D13-0A9802B7D8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2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39F-59F3-4C7F-8D13-0A9802B7D83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2" y="3077283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9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1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3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6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8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5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43351" y="598491"/>
            <a:ext cx="1223962" cy="127723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465" y="598491"/>
            <a:ext cx="3557587" cy="127723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6" y="6365523"/>
            <a:ext cx="5829300" cy="1967442"/>
          </a:xfrm>
        </p:spPr>
        <p:txBody>
          <a:bodyPr anchor="t"/>
          <a:lstStyle>
            <a:lvl1pPr algn="l">
              <a:defRPr sz="378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6" y="4198587"/>
            <a:ext cx="5829300" cy="2166937"/>
          </a:xfrm>
        </p:spPr>
        <p:txBody>
          <a:bodyPr anchor="b"/>
          <a:lstStyle>
            <a:lvl1pPr marL="0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1pPr>
            <a:lvl2pPr marL="432308" indent="0">
              <a:buNone/>
              <a:defRPr sz="1702">
                <a:solidFill>
                  <a:schemeClr val="tx1">
                    <a:tint val="75000"/>
                  </a:schemeClr>
                </a:solidFill>
              </a:defRPr>
            </a:lvl2pPr>
            <a:lvl3pPr marL="864615" indent="0">
              <a:buNone/>
              <a:defRPr sz="1513">
                <a:solidFill>
                  <a:schemeClr val="tx1">
                    <a:tint val="75000"/>
                  </a:schemeClr>
                </a:solidFill>
              </a:defRPr>
            </a:lvl3pPr>
            <a:lvl4pPr marL="129692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2923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161538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59384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02615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45846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1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464" y="3492326"/>
            <a:ext cx="2390775" cy="9878483"/>
          </a:xfrm>
        </p:spPr>
        <p:txBody>
          <a:bodyPr/>
          <a:lstStyle>
            <a:lvl1pPr>
              <a:defRPr sz="2648"/>
            </a:lvl1pPr>
            <a:lvl2pPr>
              <a:defRPr sz="2270"/>
            </a:lvl2pPr>
            <a:lvl3pPr>
              <a:defRPr sz="1891"/>
            </a:lvl3pPr>
            <a:lvl4pPr>
              <a:defRPr sz="1702"/>
            </a:lvl4pPr>
            <a:lvl5pPr>
              <a:defRPr sz="1702"/>
            </a:lvl5pPr>
            <a:lvl6pPr>
              <a:defRPr sz="1702"/>
            </a:lvl6pPr>
            <a:lvl7pPr>
              <a:defRPr sz="1702"/>
            </a:lvl7pPr>
            <a:lvl8pPr>
              <a:defRPr sz="1702"/>
            </a:lvl8pPr>
            <a:lvl9pPr>
              <a:defRPr sz="17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6539" y="3492326"/>
            <a:ext cx="2390775" cy="9878483"/>
          </a:xfrm>
        </p:spPr>
        <p:txBody>
          <a:bodyPr/>
          <a:lstStyle>
            <a:lvl1pPr>
              <a:defRPr sz="2648"/>
            </a:lvl1pPr>
            <a:lvl2pPr>
              <a:defRPr sz="2270"/>
            </a:lvl2pPr>
            <a:lvl3pPr>
              <a:defRPr sz="1891"/>
            </a:lvl3pPr>
            <a:lvl4pPr>
              <a:defRPr sz="1702"/>
            </a:lvl4pPr>
            <a:lvl5pPr>
              <a:defRPr sz="1702"/>
            </a:lvl5pPr>
            <a:lvl6pPr>
              <a:defRPr sz="1702"/>
            </a:lvl6pPr>
            <a:lvl7pPr>
              <a:defRPr sz="1702"/>
            </a:lvl7pPr>
            <a:lvl8pPr>
              <a:defRPr sz="1702"/>
            </a:lvl8pPr>
            <a:lvl9pPr>
              <a:defRPr sz="17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8"/>
            <a:ext cx="3030141" cy="924100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2308" indent="0">
              <a:buNone/>
              <a:defRPr sz="1891" b="1"/>
            </a:lvl2pPr>
            <a:lvl3pPr marL="864615" indent="0">
              <a:buNone/>
              <a:defRPr sz="1702" b="1"/>
            </a:lvl3pPr>
            <a:lvl4pPr marL="1296923" indent="0">
              <a:buNone/>
              <a:defRPr sz="1513" b="1"/>
            </a:lvl4pPr>
            <a:lvl5pPr marL="1729230" indent="0">
              <a:buNone/>
              <a:defRPr sz="1513" b="1"/>
            </a:lvl5pPr>
            <a:lvl6pPr marL="2161538" indent="0">
              <a:buNone/>
              <a:defRPr sz="1513" b="1"/>
            </a:lvl6pPr>
            <a:lvl7pPr marL="2593845" indent="0">
              <a:buNone/>
              <a:defRPr sz="1513" b="1"/>
            </a:lvl7pPr>
            <a:lvl8pPr marL="3026153" indent="0">
              <a:buNone/>
              <a:defRPr sz="1513" b="1"/>
            </a:lvl8pPr>
            <a:lvl9pPr marL="3458460" indent="0">
              <a:buNone/>
              <a:defRPr sz="15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8"/>
            <a:ext cx="3030141" cy="5707416"/>
          </a:xfrm>
        </p:spPr>
        <p:txBody>
          <a:bodyPr/>
          <a:lstStyle>
            <a:lvl1pPr>
              <a:defRPr sz="2270"/>
            </a:lvl1pPr>
            <a:lvl2pPr>
              <a:defRPr sz="1891"/>
            </a:lvl2pPr>
            <a:lvl3pPr>
              <a:defRPr sz="170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8"/>
            <a:ext cx="3031331" cy="924100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2308" indent="0">
              <a:buNone/>
              <a:defRPr sz="1891" b="1"/>
            </a:lvl2pPr>
            <a:lvl3pPr marL="864615" indent="0">
              <a:buNone/>
              <a:defRPr sz="1702" b="1"/>
            </a:lvl3pPr>
            <a:lvl4pPr marL="1296923" indent="0">
              <a:buNone/>
              <a:defRPr sz="1513" b="1"/>
            </a:lvl4pPr>
            <a:lvl5pPr marL="1729230" indent="0">
              <a:buNone/>
              <a:defRPr sz="1513" b="1"/>
            </a:lvl5pPr>
            <a:lvl6pPr marL="2161538" indent="0">
              <a:buNone/>
              <a:defRPr sz="1513" b="1"/>
            </a:lvl6pPr>
            <a:lvl7pPr marL="2593845" indent="0">
              <a:buNone/>
              <a:defRPr sz="1513" b="1"/>
            </a:lvl7pPr>
            <a:lvl8pPr marL="3026153" indent="0">
              <a:buNone/>
              <a:defRPr sz="1513" b="1"/>
            </a:lvl8pPr>
            <a:lvl9pPr marL="3458460" indent="0">
              <a:buNone/>
              <a:defRPr sz="15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8"/>
            <a:ext cx="3031331" cy="5707416"/>
          </a:xfrm>
        </p:spPr>
        <p:txBody>
          <a:bodyPr/>
          <a:lstStyle>
            <a:lvl1pPr>
              <a:defRPr sz="2270"/>
            </a:lvl1pPr>
            <a:lvl2pPr>
              <a:defRPr sz="1891"/>
            </a:lvl2pPr>
            <a:lvl3pPr>
              <a:defRPr sz="170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1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9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94407"/>
            <a:ext cx="2256234" cy="1678517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7"/>
            <a:ext cx="3833813" cy="8454496"/>
          </a:xfrm>
        </p:spPr>
        <p:txBody>
          <a:bodyPr/>
          <a:lstStyle>
            <a:lvl1pPr>
              <a:defRPr sz="3026"/>
            </a:lvl1pPr>
            <a:lvl2pPr>
              <a:defRPr sz="2648"/>
            </a:lvl2pPr>
            <a:lvl3pPr>
              <a:defRPr sz="2270"/>
            </a:lvl3pPr>
            <a:lvl4pPr>
              <a:defRPr sz="1891"/>
            </a:lvl4pPr>
            <a:lvl5pPr>
              <a:defRPr sz="1891"/>
            </a:lvl5pPr>
            <a:lvl6pPr>
              <a:defRPr sz="1891"/>
            </a:lvl6pPr>
            <a:lvl7pPr>
              <a:defRPr sz="1891"/>
            </a:lvl7pPr>
            <a:lvl8pPr>
              <a:defRPr sz="1891"/>
            </a:lvl8pPr>
            <a:lvl9pPr>
              <a:defRPr sz="18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2072924"/>
            <a:ext cx="2256234" cy="6775979"/>
          </a:xfrm>
        </p:spPr>
        <p:txBody>
          <a:bodyPr/>
          <a:lstStyle>
            <a:lvl1pPr marL="0" indent="0">
              <a:buNone/>
              <a:defRPr sz="1324"/>
            </a:lvl1pPr>
            <a:lvl2pPr marL="432308" indent="0">
              <a:buNone/>
              <a:defRPr sz="1135"/>
            </a:lvl2pPr>
            <a:lvl3pPr marL="864615" indent="0">
              <a:buNone/>
              <a:defRPr sz="1040"/>
            </a:lvl3pPr>
            <a:lvl4pPr marL="1296923" indent="0">
              <a:buNone/>
              <a:defRPr sz="851"/>
            </a:lvl4pPr>
            <a:lvl5pPr marL="1729230" indent="0">
              <a:buNone/>
              <a:defRPr sz="851"/>
            </a:lvl5pPr>
            <a:lvl6pPr marL="2161538" indent="0">
              <a:buNone/>
              <a:defRPr sz="851"/>
            </a:lvl6pPr>
            <a:lvl7pPr marL="2593845" indent="0">
              <a:buNone/>
              <a:defRPr sz="851"/>
            </a:lvl7pPr>
            <a:lvl8pPr marL="3026153" indent="0">
              <a:buNone/>
              <a:defRPr sz="851"/>
            </a:lvl8pPr>
            <a:lvl9pPr marL="3458460" indent="0">
              <a:buNone/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9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1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026"/>
            </a:lvl1pPr>
            <a:lvl2pPr marL="432308" indent="0">
              <a:buNone/>
              <a:defRPr sz="2648"/>
            </a:lvl2pPr>
            <a:lvl3pPr marL="864615" indent="0">
              <a:buNone/>
              <a:defRPr sz="2270"/>
            </a:lvl3pPr>
            <a:lvl4pPr marL="1296923" indent="0">
              <a:buNone/>
              <a:defRPr sz="1891"/>
            </a:lvl4pPr>
            <a:lvl5pPr marL="1729230" indent="0">
              <a:buNone/>
              <a:defRPr sz="1891"/>
            </a:lvl5pPr>
            <a:lvl6pPr marL="2161538" indent="0">
              <a:buNone/>
              <a:defRPr sz="1891"/>
            </a:lvl6pPr>
            <a:lvl7pPr marL="2593845" indent="0">
              <a:buNone/>
              <a:defRPr sz="1891"/>
            </a:lvl7pPr>
            <a:lvl8pPr marL="3026153" indent="0">
              <a:buNone/>
              <a:defRPr sz="1891"/>
            </a:lvl8pPr>
            <a:lvl9pPr marL="3458460" indent="0">
              <a:buNone/>
              <a:defRPr sz="189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1"/>
            <a:ext cx="4114800" cy="1162579"/>
          </a:xfrm>
        </p:spPr>
        <p:txBody>
          <a:bodyPr/>
          <a:lstStyle>
            <a:lvl1pPr marL="0" indent="0">
              <a:buNone/>
              <a:defRPr sz="1324"/>
            </a:lvl1pPr>
            <a:lvl2pPr marL="432308" indent="0">
              <a:buNone/>
              <a:defRPr sz="1135"/>
            </a:lvl2pPr>
            <a:lvl3pPr marL="864615" indent="0">
              <a:buNone/>
              <a:defRPr sz="1040"/>
            </a:lvl3pPr>
            <a:lvl4pPr marL="1296923" indent="0">
              <a:buNone/>
              <a:defRPr sz="851"/>
            </a:lvl4pPr>
            <a:lvl5pPr marL="1729230" indent="0">
              <a:buNone/>
              <a:defRPr sz="851"/>
            </a:lvl5pPr>
            <a:lvl6pPr marL="2161538" indent="0">
              <a:buNone/>
              <a:defRPr sz="851"/>
            </a:lvl6pPr>
            <a:lvl7pPr marL="2593845" indent="0">
              <a:buNone/>
              <a:defRPr sz="851"/>
            </a:lvl7pPr>
            <a:lvl8pPr marL="3026153" indent="0">
              <a:buNone/>
              <a:defRPr sz="851"/>
            </a:lvl8pPr>
            <a:lvl9pPr marL="3458460" indent="0">
              <a:buNone/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6C66-4E6D-420D-85D2-FCF55048AC67}" type="datetimeFigureOut">
              <a:rPr lang="en-US" smtClean="0"/>
              <a:pPr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2" y="9181395"/>
            <a:ext cx="16002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2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64615" rtl="0" eaLnBrk="1" latinLnBrk="0" hangingPunct="1">
        <a:spcBef>
          <a:spcPct val="0"/>
        </a:spcBef>
        <a:buNone/>
        <a:defRPr sz="41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231" indent="-324231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26" kern="1200">
          <a:solidFill>
            <a:schemeClr val="tx1"/>
          </a:solidFill>
          <a:latin typeface="+mn-lt"/>
          <a:ea typeface="+mn-ea"/>
          <a:cs typeface="+mn-cs"/>
        </a:defRPr>
      </a:lvl1pPr>
      <a:lvl2pPr marL="702499" indent="-270192" algn="l" defTabSz="864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48" kern="1200">
          <a:solidFill>
            <a:schemeClr val="tx1"/>
          </a:solidFill>
          <a:latin typeface="+mn-lt"/>
          <a:ea typeface="+mn-ea"/>
          <a:cs typeface="+mn-cs"/>
        </a:defRPr>
      </a:lvl2pPr>
      <a:lvl3pPr marL="1080769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3pPr>
      <a:lvl4pPr marL="1513076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45384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»"/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377691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09999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242306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674614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1pPr>
      <a:lvl2pPr marL="432308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2pPr>
      <a:lvl3pPr marL="864615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3pPr>
      <a:lvl4pPr marL="1296923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4pPr>
      <a:lvl5pPr marL="172923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5pPr>
      <a:lvl6pPr marL="2161538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6pPr>
      <a:lvl7pPr marL="2593845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7pPr>
      <a:lvl8pPr marL="3026153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8pPr>
      <a:lvl9pPr marL="345846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1179480" y="188967"/>
            <a:ext cx="0" cy="1359010"/>
          </a:xfrm>
          <a:prstGeom prst="line">
            <a:avLst/>
          </a:prstGeom>
          <a:ln>
            <a:solidFill>
              <a:srgbClr val="61C6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96752" y="200472"/>
            <a:ext cx="4526324" cy="922935"/>
          </a:xfrm>
          <a:prstGeom prst="rect">
            <a:avLst/>
          </a:prstGeom>
          <a:solidFill>
            <a:srgbClr val="1141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Arrow: Down 3"/>
          <p:cNvSpPr/>
          <p:nvPr/>
        </p:nvSpPr>
        <p:spPr>
          <a:xfrm>
            <a:off x="2775482" y="830127"/>
            <a:ext cx="720080" cy="576064"/>
          </a:xfrm>
          <a:prstGeom prst="downArrow">
            <a:avLst/>
          </a:prstGeom>
          <a:solidFill>
            <a:srgbClr val="114152"/>
          </a:solidFill>
          <a:ln>
            <a:solidFill>
              <a:srgbClr val="114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14" y="106217"/>
            <a:ext cx="3227349" cy="2281736"/>
          </a:xfrm>
          <a:prstGeom prst="rect">
            <a:avLst/>
          </a:prstGeom>
          <a:solidFill>
            <a:srgbClr val="F3F7FA">
              <a:alpha val="0"/>
            </a:srgbClr>
          </a:solidFill>
        </p:spPr>
      </p:pic>
      <p:sp>
        <p:nvSpPr>
          <p:cNvPr id="15" name="TextBox 14"/>
          <p:cNvSpPr txBox="1"/>
          <p:nvPr/>
        </p:nvSpPr>
        <p:spPr>
          <a:xfrm>
            <a:off x="1617726" y="91266"/>
            <a:ext cx="4105349" cy="13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1800" dirty="0" smtClean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</a:t>
            </a:r>
            <a:r>
              <a:rPr lang="hr-HR" sz="1600" b="1" dirty="0" err="1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iprema</a:t>
            </a:r>
            <a:r>
              <a:rPr lang="hr-HR" sz="16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za</a:t>
            </a:r>
            <a:r>
              <a:rPr lang="en-US" sz="16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hr-HR" sz="16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hvatanje kokoši nesilica koje se izlučuju nakon završetka </a:t>
            </a:r>
            <a:r>
              <a:rPr lang="hr-HR" sz="1600" b="1" dirty="0" err="1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nesenja</a:t>
            </a:r>
            <a:endParaRPr lang="en-US" sz="1600" b="1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nl-BE" dirty="0"/>
          </a:p>
        </p:txBody>
      </p:sp>
      <p:sp>
        <p:nvSpPr>
          <p:cNvPr id="17" name="TextBox 16"/>
          <p:cNvSpPr txBox="1"/>
          <p:nvPr/>
        </p:nvSpPr>
        <p:spPr>
          <a:xfrm>
            <a:off x="481910" y="2679547"/>
            <a:ext cx="2786312" cy="382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50" b="1" dirty="0">
                <a:solidFill>
                  <a:schemeClr val="accent3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72 </a:t>
            </a:r>
            <a:r>
              <a:rPr lang="hr-HR" sz="1150" b="1" dirty="0" smtClean="0">
                <a:solidFill>
                  <a:schemeClr val="accent3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sata prije hvatanja</a:t>
            </a:r>
            <a:r>
              <a:rPr lang="en-US" sz="1150" b="1" dirty="0" smtClean="0">
                <a:solidFill>
                  <a:schemeClr val="accent3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hr-HR" sz="11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osigurati</a:t>
            </a:r>
            <a:r>
              <a:rPr lang="en-US" sz="11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tim za hvatanje kokoši te im </a:t>
            </a:r>
            <a:r>
              <a:rPr lang="hr-HR" sz="11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dati </a:t>
            </a:r>
            <a:r>
              <a:rPr lang="hr-HR" sz="11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jasne upute</a:t>
            </a:r>
            <a:endParaRPr lang="en-US" sz="11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en-US" sz="1150" b="1" dirty="0">
                <a:solidFill>
                  <a:schemeClr val="accent3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48 </a:t>
            </a:r>
            <a:r>
              <a:rPr lang="hr-HR" sz="1150" b="1" dirty="0" smtClean="0">
                <a:solidFill>
                  <a:schemeClr val="accent3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sati </a:t>
            </a:r>
            <a:r>
              <a:rPr lang="hr-HR" sz="1150" b="1" dirty="0">
                <a:solidFill>
                  <a:schemeClr val="accent3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prije </a:t>
            </a:r>
            <a:r>
              <a:rPr lang="hr-HR" sz="1150" b="1" dirty="0" smtClean="0">
                <a:solidFill>
                  <a:schemeClr val="accent3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hvatanja</a:t>
            </a:r>
            <a:r>
              <a:rPr lang="en-US" sz="1150" b="1" dirty="0" smtClean="0">
                <a:solidFill>
                  <a:schemeClr val="accent3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  <a:r>
              <a:rPr lang="en-US" sz="11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obavijestiti</a:t>
            </a:r>
            <a:r>
              <a:rPr lang="en-US" sz="11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prijevoznika o ukupnom broju kokoši koje će prevoziti u svrhu </a:t>
            </a:r>
            <a:r>
              <a:rPr lang="hr-HR" sz="11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nabave </a:t>
            </a:r>
            <a:r>
              <a:rPr lang="hr-HR" sz="11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dovoljnog broja spremnika za prijevoz kokoši i vozila, pri čemu treba uzeti u obzir klimatske uvjete</a:t>
            </a:r>
            <a:endParaRPr lang="en-US" sz="11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r>
              <a:rPr lang="hr-HR" sz="1150" b="1" dirty="0" smtClean="0">
                <a:solidFill>
                  <a:srgbClr val="77933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Nesilice ne </a:t>
            </a:r>
            <a:r>
              <a:rPr lang="hr-HR" sz="1150" b="1" dirty="0">
                <a:solidFill>
                  <a:srgbClr val="77933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držati bez hrane dulje od </a:t>
            </a:r>
            <a:r>
              <a:rPr lang="en-US" sz="1150" b="1" dirty="0">
                <a:solidFill>
                  <a:schemeClr val="accent3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12 </a:t>
            </a:r>
            <a:r>
              <a:rPr lang="hr-HR" sz="1150" b="1" dirty="0">
                <a:solidFill>
                  <a:schemeClr val="accent3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sati</a:t>
            </a:r>
            <a:r>
              <a:rPr lang="en-US" sz="1150" b="1" dirty="0">
                <a:solidFill>
                  <a:schemeClr val="accent3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</a:t>
            </a:r>
            <a:r>
              <a:rPr lang="hr-HR" sz="1150" b="1" dirty="0">
                <a:solidFill>
                  <a:schemeClr val="accent3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uključujući prijevoz</a:t>
            </a:r>
            <a:r>
              <a:rPr lang="en-US" sz="1150" b="1" dirty="0" smtClean="0">
                <a:solidFill>
                  <a:schemeClr val="accent3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hr-HR" sz="1150" b="1" dirty="0" smtClean="0">
                <a:solidFill>
                  <a:schemeClr val="accent3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te im hranu uskratiti n</a:t>
            </a:r>
            <a:r>
              <a:rPr lang="hr-HR" sz="1150" b="1" dirty="0" smtClean="0">
                <a:solidFill>
                  <a:srgbClr val="77933C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ajmanje 4 sata prije polaska</a:t>
            </a:r>
            <a:r>
              <a:rPr lang="en-US" sz="11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1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Voda mora biti osigurana </a:t>
            </a:r>
            <a:r>
              <a:rPr lang="hr-HR" sz="11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sve do početka hvatanja kokoši.</a:t>
            </a:r>
            <a:endParaRPr lang="en-US" sz="11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/>
            <a:endParaRPr lang="en-US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hr-HR" sz="1400" b="1" i="1" dirty="0" smtClean="0">
              <a:solidFill>
                <a:schemeClr val="accent3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r-HR" sz="1400" b="1" i="1" dirty="0" smtClean="0">
                <a:solidFill>
                  <a:schemeClr val="accent3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Sada ste spremni za hvatanje kokoši</a:t>
            </a:r>
            <a:r>
              <a:rPr lang="en-US" sz="1400" b="1" i="1" dirty="0" smtClean="0">
                <a:solidFill>
                  <a:schemeClr val="accent3">
                    <a:lumMod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</a:t>
            </a:r>
            <a:endParaRPr lang="en-US" sz="1400" b="1" i="1" dirty="0">
              <a:solidFill>
                <a:schemeClr val="accent3">
                  <a:lumMod val="7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nl-BE" dirty="0"/>
          </a:p>
        </p:txBody>
      </p:sp>
      <p:sp>
        <p:nvSpPr>
          <p:cNvPr id="18" name="TextBox 17"/>
          <p:cNvSpPr txBox="1"/>
          <p:nvPr/>
        </p:nvSpPr>
        <p:spPr>
          <a:xfrm>
            <a:off x="3633211" y="2687595"/>
            <a:ext cx="2984196" cy="230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11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Provjeri </a:t>
            </a:r>
            <a:r>
              <a:rPr lang="hr-HR" sz="11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ptice prije dolaska tima za hvatanje i početka utovara</a:t>
            </a:r>
            <a:r>
              <a:rPr lang="en-US" sz="11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1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Potraži </a:t>
            </a:r>
            <a:r>
              <a:rPr lang="hr-HR" sz="11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ptice sa slomljenim nogama</a:t>
            </a:r>
            <a:r>
              <a:rPr lang="en-US" sz="11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ozbiljnim teškoćama tijekom kretanja i pri disanju ili druge očite kliničke znakove poremećenog zdravstvenog stanja.</a:t>
            </a:r>
            <a:r>
              <a:rPr lang="en-US" sz="11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smiju se utovariti ptice koje nisu sposobne za putovanje</a:t>
            </a:r>
            <a:r>
              <a:rPr lang="en-US" sz="11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1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hr-HR" sz="11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armer je odgovoran da su ptice koje nisu sposobne za putovanje bez odgađanja  </a:t>
            </a:r>
            <a:r>
              <a:rPr lang="hr-HR" sz="11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humano usmrćene od strane osposobljene osobe</a:t>
            </a:r>
            <a:r>
              <a:rPr lang="en-US" sz="11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US" sz="11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nl-BE" dirty="0"/>
          </a:p>
        </p:txBody>
      </p:sp>
      <p:sp>
        <p:nvSpPr>
          <p:cNvPr id="36" name="TextBox 35"/>
          <p:cNvSpPr txBox="1"/>
          <p:nvPr/>
        </p:nvSpPr>
        <p:spPr>
          <a:xfrm>
            <a:off x="3595557" y="6407590"/>
            <a:ext cx="3139327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Farmer je odgovoran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hvatanje ptica te treba biti prisutan i nadgledati čitav postupak.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hvatanje ptica treba osigurati dovoljno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iskusnog, dobro educiranog i osposobljenog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osoblja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Ima li sve osoblje koje hvata ptice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potvrdu o osposobljenosti</a:t>
            </a:r>
            <a:r>
              <a:rPr lang="en-U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je prednost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Tijekom hvatanja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provjeravajte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sposobnost ptica za putovanje</a:t>
            </a:r>
            <a:r>
              <a:rPr lang="en-U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 postupite u skladu s utvrđenim</a:t>
            </a:r>
            <a:r>
              <a:rPr lang="en-US" sz="1100" dirty="0" smtClean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</a:t>
            </a:r>
            <a:endParaRPr lang="en-US" sz="1100" dirty="0">
              <a:solidFill>
                <a:srgbClr val="FF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Krećite se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polako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smanjite buku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;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ptice prikupljajte  i hvatajte obzirno.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Nemojte prepuniti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kaveze/spremnike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 ih pažljivo zatvarajte. Oslobodite prikliještene dijelove tijela ptica. 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Utovarujte ptice obzirno i u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uspravnoj poziciji</a:t>
            </a:r>
            <a:r>
              <a:rPr lang="en-US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Ako su neke ptice u kavezu prevrnute na leđa ispravite ih.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3415937" y="2673207"/>
            <a:ext cx="21688" cy="2649177"/>
          </a:xfrm>
          <a:prstGeom prst="line">
            <a:avLst/>
          </a:prstGeom>
          <a:ln w="19050">
            <a:solidFill>
              <a:srgbClr val="1141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5747056" y="188967"/>
            <a:ext cx="0" cy="934440"/>
          </a:xfrm>
          <a:prstGeom prst="line">
            <a:avLst/>
          </a:prstGeom>
          <a:ln>
            <a:solidFill>
              <a:srgbClr val="61C6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3457936" y="6628276"/>
            <a:ext cx="11352" cy="2971700"/>
          </a:xfrm>
          <a:prstGeom prst="line">
            <a:avLst/>
          </a:prstGeom>
          <a:ln w="19050">
            <a:solidFill>
              <a:srgbClr val="1141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Decision 18"/>
          <p:cNvSpPr/>
          <p:nvPr/>
        </p:nvSpPr>
        <p:spPr>
          <a:xfrm>
            <a:off x="3236279" y="5471929"/>
            <a:ext cx="390927" cy="235619"/>
          </a:xfrm>
          <a:prstGeom prst="flowChartDecision">
            <a:avLst/>
          </a:prstGeom>
          <a:solidFill>
            <a:srgbClr val="114152"/>
          </a:solidFill>
          <a:ln>
            <a:solidFill>
              <a:srgbClr val="114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7" name="Rectangle 56"/>
          <p:cNvSpPr/>
          <p:nvPr/>
        </p:nvSpPr>
        <p:spPr>
          <a:xfrm>
            <a:off x="101966" y="2612538"/>
            <a:ext cx="329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2400" dirty="0"/>
          </a:p>
        </p:txBody>
      </p:sp>
      <p:sp>
        <p:nvSpPr>
          <p:cNvPr id="59" name="Rectangle 58"/>
          <p:cNvSpPr/>
          <p:nvPr/>
        </p:nvSpPr>
        <p:spPr>
          <a:xfrm>
            <a:off x="111122" y="3306424"/>
            <a:ext cx="49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2800" dirty="0"/>
          </a:p>
        </p:txBody>
      </p:sp>
      <p:sp>
        <p:nvSpPr>
          <p:cNvPr id="61" name="Rectangle 60"/>
          <p:cNvSpPr/>
          <p:nvPr/>
        </p:nvSpPr>
        <p:spPr>
          <a:xfrm>
            <a:off x="465203" y="3573447"/>
            <a:ext cx="49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459441" y="2174848"/>
            <a:ext cx="288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Priprema prijevoza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n-US" sz="1400" b="1" i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‘</a:t>
            </a:r>
            <a:r>
              <a:rPr lang="hr-HR" sz="1400" b="1" i="1" dirty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Š</a:t>
            </a:r>
            <a:r>
              <a:rPr lang="hr-HR" sz="1400" b="1" i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to napraviti</a:t>
            </a:r>
            <a:r>
              <a:rPr lang="en-US" sz="1400" b="1" i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?’ </a:t>
            </a:r>
            <a:endParaRPr lang="en-US" sz="1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69336" y="2129565"/>
            <a:ext cx="346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	Kako provjeriti „sposobnost kokoši za prijevoz”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?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342227" y="4459298"/>
            <a:ext cx="499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000" b="1" dirty="0"/>
          </a:p>
        </p:txBody>
      </p:sp>
      <p:sp>
        <p:nvSpPr>
          <p:cNvPr id="55" name="Rectangle 54"/>
          <p:cNvSpPr/>
          <p:nvPr/>
        </p:nvSpPr>
        <p:spPr>
          <a:xfrm>
            <a:off x="101966" y="4621743"/>
            <a:ext cx="49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2800" dirty="0"/>
          </a:p>
        </p:txBody>
      </p:sp>
      <p:sp>
        <p:nvSpPr>
          <p:cNvPr id="52" name="Oval 51"/>
          <p:cNvSpPr/>
          <p:nvPr/>
        </p:nvSpPr>
        <p:spPr>
          <a:xfrm>
            <a:off x="2784225" y="1515976"/>
            <a:ext cx="772120" cy="348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0" name="TextBox 49"/>
          <p:cNvSpPr txBox="1"/>
          <p:nvPr/>
        </p:nvSpPr>
        <p:spPr>
          <a:xfrm flipH="1">
            <a:off x="2680896" y="1541855"/>
            <a:ext cx="929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solidFill>
                  <a:schemeClr val="bg1"/>
                </a:solidFill>
              </a:rPr>
              <a:t>Stranica </a:t>
            </a:r>
            <a:r>
              <a:rPr lang="en-GB" sz="1200" b="1" dirty="0" smtClean="0">
                <a:solidFill>
                  <a:schemeClr val="bg1"/>
                </a:solidFill>
              </a:rPr>
              <a:t>1</a:t>
            </a:r>
            <a:endParaRPr lang="nl-BE" sz="1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2929" y="2084419"/>
            <a:ext cx="12267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Farmer</a:t>
            </a:r>
            <a:endParaRPr lang="nl-BE" sz="1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t="4270" r="6383" b="2291"/>
          <a:stretch/>
        </p:blipFill>
        <p:spPr>
          <a:xfrm>
            <a:off x="5932844" y="287487"/>
            <a:ext cx="747804" cy="798952"/>
          </a:xfrm>
          <a:prstGeom prst="rect">
            <a:avLst/>
          </a:prstGeom>
        </p:spPr>
      </p:pic>
      <p:pic>
        <p:nvPicPr>
          <p:cNvPr id="1026" name="Picture 2" descr="File:Hen 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0" y="4857566"/>
            <a:ext cx="1799414" cy="11450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751270" y="1403942"/>
            <a:ext cx="2929378" cy="4154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05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Poveznica na sve vodiče i </a:t>
            </a:r>
            <a:r>
              <a:rPr lang="en-GB" sz="1050" i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informa</a:t>
            </a:r>
            <a:r>
              <a:rPr lang="hr-HR" sz="1050" i="1" dirty="0" err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cije</a:t>
            </a:r>
            <a:r>
              <a:rPr lang="hr-HR" sz="1050" i="1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050" i="1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endParaRPr lang="en-GB" sz="1050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GB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www.animaltransportguides.eu</a:t>
            </a:r>
            <a:endParaRPr lang="nl-BE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1073" y="6603505"/>
            <a:ext cx="3228730" cy="3019503"/>
          </a:xfrm>
          <a:prstGeom prst="rect">
            <a:avLst/>
          </a:prstGeom>
          <a:solidFill>
            <a:srgbClr val="1141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272960" y="6652964"/>
            <a:ext cx="30960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‘</a:t>
            </a:r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Što obuhvaćaju dobri uvjeti hvatanja ptica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?’ </a:t>
            </a:r>
            <a:endParaRPr lang="en-US" sz="1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en-GB" sz="500" b="1" i="1" dirty="0">
              <a:solidFill>
                <a:schemeClr val="bg1"/>
              </a:solidFill>
            </a:endParaRPr>
          </a:p>
          <a:p>
            <a:pPr marL="228600" indent="-228600" algn="just">
              <a:buAutoNum type="arabicPeriod"/>
            </a:pPr>
            <a:r>
              <a:rPr lang="hr-HR" sz="11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Sprječavanje davljenja ptica tijekom hvatanja.</a:t>
            </a:r>
            <a:endParaRPr lang="en-GB" sz="1100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AutoNum type="arabicPeriod"/>
            </a:pPr>
            <a:r>
              <a:rPr lang="hr-HR" sz="11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Kaveze/spremnike donijeti što je moguće bliže pticama.</a:t>
            </a:r>
            <a:endParaRPr lang="en-GB" sz="1100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AutoNum type="arabicPeriod"/>
            </a:pPr>
            <a:r>
              <a:rPr lang="hr-HR" sz="11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Korištenje plavog svjetla i smanjenje buke na minimum.</a:t>
            </a:r>
            <a:endParaRPr lang="en-GB" sz="1100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AutoNum type="arabicPeriod"/>
            </a:pPr>
            <a:r>
              <a:rPr lang="hr-HR" sz="11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Održavanje sve opreme u radnom stanju.</a:t>
            </a:r>
            <a:endParaRPr lang="en-GB" sz="1100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AutoNum type="arabicPeriod"/>
            </a:pPr>
            <a:r>
              <a:rPr lang="hr-HR" sz="11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Nošenje primjerene odjeće </a:t>
            </a:r>
            <a:r>
              <a:rPr lang="en-GB" sz="11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11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primjerice  tamnih boja, čiste kombinezone</a:t>
            </a:r>
            <a:r>
              <a:rPr lang="en-GB" sz="11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</a:t>
            </a:r>
            <a:r>
              <a:rPr lang="hr-HR" sz="11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higijenske kape</a:t>
            </a:r>
            <a:r>
              <a:rPr lang="en-GB" sz="11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čiste čizme</a:t>
            </a:r>
            <a:r>
              <a:rPr lang="en-GB" sz="11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hr-HR" sz="11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GB" sz="1100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AutoNum type="arabicPeriod"/>
            </a:pPr>
            <a:r>
              <a:rPr lang="hr-HR" sz="11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Ruke trebaju biti čiste i dezinficirane.</a:t>
            </a:r>
            <a:endParaRPr lang="en-GB" sz="1100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AutoNum type="arabicPeriod"/>
            </a:pPr>
            <a:r>
              <a:rPr lang="hr-HR" sz="11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Tijekom hvatanja provjeravanje sposobnosti ptica za putovanje i postupanje u skladu s </a:t>
            </a:r>
            <a:r>
              <a:rPr lang="hr-HR" sz="110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uočenim.</a:t>
            </a:r>
            <a:endParaRPr lang="en-GB" sz="1100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72960" y="6273064"/>
            <a:ext cx="499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276872" y="6147124"/>
            <a:ext cx="2524492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Osoblje za hvatanje ptica</a:t>
            </a:r>
            <a:endParaRPr lang="nl-BE" sz="14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9804" y="6019061"/>
            <a:ext cx="3257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Opće upute za</a:t>
            </a:r>
          </a:p>
          <a:p>
            <a:pPr algn="r"/>
            <a:r>
              <a:rPr lang="hr-HR" sz="1400" b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 hvatanje ptica</a:t>
            </a:r>
            <a:endParaRPr lang="en-US" sz="1400" b="1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86193" y="1962958"/>
            <a:ext cx="6453392" cy="1566249"/>
          </a:xfrm>
          <a:prstGeom prst="rect">
            <a:avLst/>
          </a:prstGeom>
          <a:solidFill>
            <a:schemeClr val="bg1"/>
          </a:solidFill>
          <a:ln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6479" y="3646698"/>
            <a:ext cx="6459116" cy="332111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Rectangle 39"/>
          <p:cNvSpPr/>
          <p:nvPr/>
        </p:nvSpPr>
        <p:spPr>
          <a:xfrm>
            <a:off x="168003" y="1559198"/>
            <a:ext cx="6459116" cy="332111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Rectangle 29"/>
          <p:cNvSpPr/>
          <p:nvPr/>
        </p:nvSpPr>
        <p:spPr>
          <a:xfrm>
            <a:off x="186193" y="4050533"/>
            <a:ext cx="6459116" cy="5222947"/>
          </a:xfrm>
          <a:prstGeom prst="rect">
            <a:avLst/>
          </a:prstGeom>
          <a:solidFill>
            <a:schemeClr val="bg1"/>
          </a:solidFill>
          <a:ln>
            <a:solidFill>
              <a:srgbClr val="F4EC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8044" y="3672025"/>
            <a:ext cx="617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Ručno hvatanje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– 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‘</a:t>
            </a:r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Što su dobre prakse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?’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28243" y="3373300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sp>
        <p:nvSpPr>
          <p:cNvPr id="83" name="Rectangle 82"/>
          <p:cNvSpPr/>
          <p:nvPr/>
        </p:nvSpPr>
        <p:spPr>
          <a:xfrm>
            <a:off x="279712" y="2035831"/>
            <a:ext cx="37996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 kvalitetu kostiju kokoši nesilica utječe proizvodnja jaja </a:t>
            </a:r>
            <a:r>
              <a:rPr lang="en-US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 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nesilice su na kraju proizvodnje krhke</a:t>
            </a:r>
            <a:r>
              <a:rPr lang="en-US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Loše rukovanje ovim nesilicama tijekom hvatanja i utovara može za posljedicu imati</a:t>
            </a:r>
            <a:r>
              <a:rPr lang="en-US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ozljede</a:t>
            </a:r>
            <a:r>
              <a:rPr lang="en-US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lomove kostiju i uginuće</a:t>
            </a:r>
            <a:r>
              <a:rPr lang="en-US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Dobra praksa rukovanja nesilicama doprinosi poboljšanju drugih vidova proizvodnje </a:t>
            </a:r>
            <a:r>
              <a:rPr lang="en-US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primjerice kvaliteti mesa</a:t>
            </a:r>
            <a:r>
              <a:rPr lang="en-US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40184" y="952889"/>
            <a:ext cx="201001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Osoblje za hvatanje ptica</a:t>
            </a:r>
            <a:endParaRPr lang="nl-BE" sz="16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044" y="7939813"/>
            <a:ext cx="3903020" cy="73866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hr-HR" sz="1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Još bolje</a:t>
            </a:r>
            <a:r>
              <a:rPr lang="en-GB" sz="1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  </a:t>
            </a:r>
            <a:r>
              <a:rPr lang="hr-HR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Hvataj kokoši nesilice tako da su u uspravnom položaju </a:t>
            </a:r>
            <a:r>
              <a:rPr lang="en-GB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– </a:t>
            </a:r>
            <a:r>
              <a:rPr lang="hr-HR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oko krila i prsa</a:t>
            </a:r>
            <a:r>
              <a:rPr lang="en-GB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; </a:t>
            </a:r>
            <a:r>
              <a:rPr lang="hr-HR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najviše dvije </a:t>
            </a:r>
            <a:r>
              <a:rPr lang="hr-HR" sz="140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ptice istovremeno.</a:t>
            </a:r>
            <a:endParaRPr lang="en-US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print"/>
          <a:srcRect l="13569" t="26791" r="57654" b="30635"/>
          <a:stretch/>
        </p:blipFill>
        <p:spPr>
          <a:xfrm>
            <a:off x="4550026" y="7602707"/>
            <a:ext cx="1542960" cy="14633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 rot="16200000">
            <a:off x="5576404" y="8363006"/>
            <a:ext cx="12231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00" dirty="0"/>
              <a:t>© </a:t>
            </a:r>
            <a:r>
              <a:rPr lang="nl-BE" sz="700" i="1" dirty="0"/>
              <a:t>Eyes on Animals</a:t>
            </a:r>
          </a:p>
        </p:txBody>
      </p:sp>
      <p:sp>
        <p:nvSpPr>
          <p:cNvPr id="39" name="TextBox 10"/>
          <p:cNvSpPr txBox="1"/>
          <p:nvPr/>
        </p:nvSpPr>
        <p:spPr>
          <a:xfrm>
            <a:off x="0" y="9516884"/>
            <a:ext cx="6236043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5005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00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01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001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502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0028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5032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0036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dirty="0">
                <a:solidFill>
                  <a:schemeClr val="bg1"/>
                </a:solidFill>
              </a:rPr>
              <a:t>Zahvale</a:t>
            </a:r>
            <a:r>
              <a:rPr lang="hr-HR" sz="1000" dirty="0">
                <a:solidFill>
                  <a:schemeClr val="bg1"/>
                </a:solidFill>
              </a:rPr>
              <a:t>: Projekt Europske komisije (SANCO / 2015 / G3 / SI2.701422</a:t>
            </a:r>
            <a:r>
              <a:rPr lang="hr-HR" sz="1000" dirty="0" smtClean="0">
                <a:solidFill>
                  <a:schemeClr val="bg1"/>
                </a:solidFill>
              </a:rPr>
              <a:t>). Informativni letci </a:t>
            </a:r>
            <a:r>
              <a:rPr lang="hr-HR" sz="1000" dirty="0">
                <a:solidFill>
                  <a:schemeClr val="bg1"/>
                </a:solidFill>
              </a:rPr>
              <a:t>razvijeni u suradnji sa svim članovima konzorcija, članovima fokus grupe i dionicima.</a:t>
            </a:r>
            <a:endParaRPr lang="el-GR" sz="1000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81" y="9508448"/>
            <a:ext cx="740410" cy="40854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323032" y="4197235"/>
            <a:ext cx="367467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Obzirno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uhvati i nosi ptice</a:t>
            </a:r>
            <a:r>
              <a:rPr lang="en-US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  <a:endPara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66700" lvl="1" indent="-266700" algn="just">
              <a:buFont typeface="+mj-lt"/>
              <a:buAutoNum type="arabicPeriod"/>
            </a:pP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Uvijek podupiri prsa nesilice ili </a:t>
            </a:r>
            <a:r>
              <a:rPr lang="en-US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abdominal</a:t>
            </a:r>
            <a:r>
              <a:rPr lang="hr-HR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nu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regiju.</a:t>
            </a:r>
            <a:endPara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66700" lvl="1" indent="-266700" algn="just">
              <a:buFont typeface="+mj-lt"/>
              <a:buAutoNum type="arabicPeriod"/>
            </a:pP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hvataj</a:t>
            </a:r>
            <a:r>
              <a:rPr lang="en-US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nosi nesilice za vrat ili krila.</a:t>
            </a:r>
            <a:endPara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66700" lvl="1" indent="-266700" algn="just">
              <a:buFont typeface="+mj-lt"/>
              <a:buAutoNum type="arabicPeriod"/>
            </a:pP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Budi siguran da tijekom hvatanja ptice ne udaraju u okolne objekte</a:t>
            </a:r>
            <a:r>
              <a:rPr lang="en-US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kao što je sustav za napajanje ili prečke.</a:t>
            </a:r>
            <a:endPara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66700" lvl="1" indent="-266700" algn="just">
              <a:buFont typeface="+mj-lt"/>
              <a:buAutoNum type="arabicPeriod"/>
            </a:pP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Osiguraj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 se tijekom nošenja nesilice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njišu ili ljuljaju</a:t>
            </a:r>
            <a:r>
              <a:rPr lang="en-US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1" algn="just"/>
            <a:endParaRPr lang="en-US" sz="5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n-US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Ideal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 je uhvatiti jednom rukom 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obje noge, 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drugom rukom 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poduprijeti prsa</a:t>
            </a:r>
            <a:r>
              <a:rPr lang="en-US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/abdominal</a:t>
            </a:r>
            <a:r>
              <a:rPr lang="hr-HR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nu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20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regi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ju te na takav način smanjiti </a:t>
            </a:r>
            <a:r>
              <a:rPr lang="hr-HR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okretanje ptica.</a:t>
            </a:r>
            <a:endPara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n-US" sz="5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Istovremeno se može uhvatiti </a:t>
            </a:r>
            <a:r>
              <a:rPr lang="hr-HR" sz="12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najviše 3 nesilice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US" sz="5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n-US" sz="5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Prenosi ptice na što kraćoj udaljenosti</a:t>
            </a:r>
            <a:r>
              <a:rPr lang="en-US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2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Spremnike dopremi što je moguće bliže pticama.</a:t>
            </a:r>
            <a:endParaRPr lang="en-US" sz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64279" y="1266965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32272" y="1520468"/>
            <a:ext cx="617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          Krhkost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nesilica nakon završetka razdoblja </a:t>
            </a:r>
            <a:r>
              <a:rPr lang="hr-HR" sz="1400" b="1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nesivosti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57984" t="24832" r="19714" b="48355"/>
          <a:stretch/>
        </p:blipFill>
        <p:spPr>
          <a:xfrm>
            <a:off x="4579904" y="2139818"/>
            <a:ext cx="1529520" cy="10343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545" y="4330544"/>
            <a:ext cx="1553525" cy="1270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6" name="TextBox 45"/>
          <p:cNvSpPr txBox="1"/>
          <p:nvPr/>
        </p:nvSpPr>
        <p:spPr>
          <a:xfrm rot="16200000">
            <a:off x="5665392" y="2339803"/>
            <a:ext cx="12231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700" dirty="0"/>
              <a:t>© </a:t>
            </a:r>
            <a:r>
              <a:rPr lang="nl-BE" sz="700" i="1" dirty="0"/>
              <a:t>Eyes on Animals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0026" y="5947272"/>
            <a:ext cx="1558990" cy="13093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E1A0C4AE-4EB2-4049-B5BA-0F3AA7FABE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01" b="89958" l="1700" r="90000">
                        <a14:foregroundMark x1="13200" y1="71711" x2="13200" y2="71711"/>
                        <a14:foregroundMark x1="15400" y1="70438" x2="15400" y2="70438"/>
                        <a14:foregroundMark x1="18400" y1="71146" x2="18400" y2="71146"/>
                        <a14:foregroundMark x1="20400" y1="71004" x2="20400" y2="71004"/>
                        <a14:foregroundMark x1="24400" y1="70438" x2="24400" y2="70438"/>
                        <a14:foregroundMark x1="26900" y1="70438" x2="26900" y2="70438"/>
                        <a14:foregroundMark x1="30600" y1="70156" x2="30600" y2="70156"/>
                        <a14:foregroundMark x1="33200" y1="70014" x2="33200" y2="70014"/>
                        <a14:foregroundMark x1="35900" y1="70721" x2="35900" y2="70721"/>
                        <a14:foregroundMark x1="38800" y1="71146" x2="38800" y2="71146"/>
                        <a14:foregroundMark x1="42000" y1="71146" x2="42000" y2="71146"/>
                        <a14:foregroundMark x1="44700" y1="70721" x2="44700" y2="70721"/>
                        <a14:foregroundMark x1="48700" y1="70156" x2="48700" y2="70156"/>
                        <a14:foregroundMark x1="51000" y1="70156" x2="51000" y2="70156"/>
                        <a14:foregroundMark x1="53400" y1="70014" x2="53400" y2="70014"/>
                        <a14:foregroundMark x1="58100" y1="70580" x2="58100" y2="70580"/>
                        <a14:foregroundMark x1="60300" y1="70580" x2="60300" y2="70580"/>
                        <a14:foregroundMark x1="63200" y1="70721" x2="63200" y2="70721"/>
                        <a14:foregroundMark x1="64500" y1="70721" x2="64500" y2="70721"/>
                        <a14:foregroundMark x1="67700" y1="71287" x2="67700" y2="71287"/>
                        <a14:foregroundMark x1="70600" y1="70721" x2="70600" y2="70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424" y="51687"/>
            <a:ext cx="1917532" cy="1355695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="" xmlns:a16="http://schemas.microsoft.com/office/drawing/2014/main" id="{10663036-2413-42E4-A5CE-1D505A10807F}"/>
              </a:ext>
            </a:extLst>
          </p:cNvPr>
          <p:cNvSpPr/>
          <p:nvPr/>
        </p:nvSpPr>
        <p:spPr>
          <a:xfrm>
            <a:off x="3052709" y="355161"/>
            <a:ext cx="700145" cy="348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45F0174-FF5D-487F-9B37-C038C8F10521}"/>
              </a:ext>
            </a:extLst>
          </p:cNvPr>
          <p:cNvSpPr txBox="1"/>
          <p:nvPr/>
        </p:nvSpPr>
        <p:spPr>
          <a:xfrm flipH="1">
            <a:off x="3050743" y="329425"/>
            <a:ext cx="693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00" b="1" dirty="0" smtClean="0">
                <a:solidFill>
                  <a:schemeClr val="bg1"/>
                </a:solidFill>
              </a:rPr>
              <a:t>Stranica</a:t>
            </a:r>
            <a:r>
              <a:rPr lang="en-GB" sz="1000" b="1" dirty="0" smtClean="0">
                <a:solidFill>
                  <a:schemeClr val="bg1"/>
                </a:solidFill>
              </a:rPr>
              <a:t> </a:t>
            </a:r>
            <a:r>
              <a:rPr lang="en-GB" sz="1000" b="1" dirty="0">
                <a:solidFill>
                  <a:schemeClr val="bg1"/>
                </a:solidFill>
              </a:rPr>
              <a:t>2</a:t>
            </a:r>
            <a:endParaRPr lang="nl-B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64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623</Words>
  <Application>Microsoft Office PowerPoint</Application>
  <PresentationFormat>A4 (210x297 mm)</PresentationFormat>
  <Paragraphs>66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3" baseType="lpstr">
      <vt:lpstr>Office Theme</vt:lpstr>
      <vt:lpstr>PowerPointova prezentacija</vt:lpstr>
      <vt:lpstr>PowerPointova prezentacija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Puck den Otter</dc:creator>
  <cp:lastModifiedBy>Branka Šošić</cp:lastModifiedBy>
  <cp:revision>349</cp:revision>
  <cp:lastPrinted>2017-02-28T10:05:03Z</cp:lastPrinted>
  <dcterms:created xsi:type="dcterms:W3CDTF">2016-09-12T08:48:31Z</dcterms:created>
  <dcterms:modified xsi:type="dcterms:W3CDTF">2018-07-30T07:40:55Z</dcterms:modified>
</cp:coreProperties>
</file>